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333" r:id="rId2"/>
    <p:sldId id="431" r:id="rId3"/>
    <p:sldId id="470" r:id="rId4"/>
    <p:sldId id="395" r:id="rId5"/>
    <p:sldId id="472" r:id="rId6"/>
    <p:sldId id="473" r:id="rId7"/>
    <p:sldId id="471" r:id="rId8"/>
    <p:sldId id="474" r:id="rId9"/>
    <p:sldId id="479" r:id="rId10"/>
    <p:sldId id="478" r:id="rId11"/>
    <p:sldId id="476" r:id="rId12"/>
    <p:sldId id="480" r:id="rId13"/>
    <p:sldId id="481" r:id="rId14"/>
    <p:sldId id="482" r:id="rId15"/>
    <p:sldId id="484" r:id="rId16"/>
    <p:sldId id="483" r:id="rId17"/>
    <p:sldId id="485" r:id="rId18"/>
    <p:sldId id="486" r:id="rId19"/>
    <p:sldId id="488" r:id="rId20"/>
    <p:sldId id="489" r:id="rId21"/>
    <p:sldId id="490" r:id="rId22"/>
    <p:sldId id="492" r:id="rId23"/>
    <p:sldId id="487" r:id="rId24"/>
    <p:sldId id="493" r:id="rId25"/>
    <p:sldId id="494" r:id="rId26"/>
    <p:sldId id="495" r:id="rId27"/>
    <p:sldId id="411" r:id="rId28"/>
    <p:sldId id="414" r:id="rId29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206" autoAdjust="0"/>
    <p:restoredTop sz="62595" autoAdjust="0"/>
  </p:normalViewPr>
  <p:slideViewPr>
    <p:cSldViewPr>
      <p:cViewPr varScale="1">
        <p:scale>
          <a:sx n="43" d="100"/>
          <a:sy n="43" d="100"/>
        </p:scale>
        <p:origin x="756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1B4B4-8D4E-4EC7-BCC3-31483A26696F}" type="datetimeFigureOut">
              <a:rPr lang="cs-CZ" smtClean="0"/>
              <a:pPr/>
              <a:t>01.02.2022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31770-6E53-4BB6-B007-7CA707BAE8AA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0601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9127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07814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60878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111073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635208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862865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27682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566644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You euthanized your faithful Companion Cube more quickly than any test subject on record.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Congratulations!” You euthanized your faithful Companion Cube more quickly than any test subject on record.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Congratulations!”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17442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You euthanized your faithful Companion Cube more quickly than any test subject on record.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Congratulations!” You euthanized your faithful Companion Cube more quickly than any test subject on record.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Congratulations!”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569076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49360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453985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283886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You euthanized your faithful Companion Cube more quickly than any test subject on record.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Congratulations!” You euthanized your faithful Companion Cube more quickly than any test subject on record.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Congratulations!”</a:t>
            </a: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120540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842434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281110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521159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59191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26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140482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993619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1770-6E53-4BB6-B007-7CA707BAE8AA}" type="slidenum">
              <a:rPr lang="cs-CZ" smtClean="0"/>
              <a:pPr/>
              <a:t>28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24739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71853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8194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25442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6890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4791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248136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baseline="0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7F107-9092-4649-9B5D-C510422D8708}" type="slidenum">
              <a:rPr lang="cs-CZ" smtClean="0"/>
              <a:pPr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93833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cs-CZ" smtClean="0"/>
              <a:t>Klepnutím lze upravit styl předlohy podnadpisů.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0" name="Obdélník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bdélník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Obdélník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cs-CZ" smtClean="0"/>
              <a:t>Klepnutím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2" name="Obdélník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bdélník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cs-CZ" smtClean="0"/>
              <a:t>Klepnutím na ikonu přidáte obrázek.</a:t>
            </a:r>
            <a:endParaRPr kumimoji="0"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D7C3A134-F1C3-464B-BF47-54DC2DE08F52}" type="datetimeFigureOut">
              <a:rPr lang="en-US" smtClean="0"/>
              <a:pPr/>
              <a:t>2/1/2022</a:t>
            </a:fld>
            <a:endParaRPr lang="en-US" dirty="0"/>
          </a:p>
        </p:txBody>
      </p:sp>
      <p:sp>
        <p:nvSpPr>
          <p:cNvPr id="11" name="Obdélník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bdélník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élník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Obdélník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cs-CZ" smtClean="0"/>
              <a:t>Klepnutím lze upravit styl předlohy nadpisů.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cs-CZ" smtClean="0"/>
              <a:t>Klepnutím lze upravit styly předlohy textu.</a:t>
            </a:r>
          </a:p>
          <a:p>
            <a:pPr lvl="1" eaLnBrk="1" latinLnBrk="0" hangingPunct="1"/>
            <a:r>
              <a:rPr kumimoji="0" lang="cs-CZ" smtClean="0"/>
              <a:t>Druhá úroveň</a:t>
            </a:r>
          </a:p>
          <a:p>
            <a:pPr lvl="2" eaLnBrk="1" latinLnBrk="0" hangingPunct="1"/>
            <a:r>
              <a:rPr kumimoji="0" lang="cs-CZ" smtClean="0"/>
              <a:t>Třetí úroveň</a:t>
            </a:r>
          </a:p>
          <a:p>
            <a:pPr lvl="3" eaLnBrk="1" latinLnBrk="0" hangingPunct="1"/>
            <a:r>
              <a:rPr kumimoji="0" lang="cs-CZ" smtClean="0"/>
              <a:t>Čtvrtá úroveň</a:t>
            </a:r>
          </a:p>
          <a:p>
            <a:pPr lvl="4" eaLnBrk="1" latinLnBrk="0" hangingPunct="1"/>
            <a:r>
              <a:rPr kumimoji="0"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pPr/>
              <a:t>2/1/2022</a:t>
            </a:fld>
            <a:endParaRPr lang="en-US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pic>
        <p:nvPicPr>
          <p:cNvPr id="9" name="Picture 2" descr="E:\Docs\VS\PR\gamedev.cuni.cz\LOGO\v2-sources\GameDev-ColorLogo-300DPI-ForBlack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212810"/>
            <a:ext cx="1038916" cy="100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224KOCIWKzA_WloW1wx3kx8IBXlc33VQ1ihAeZIDoY/edit?usp=shar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/>
          <p:cNvSpPr txBox="1">
            <a:spLocks/>
          </p:cNvSpPr>
          <p:nvPr/>
        </p:nvSpPr>
        <p:spPr>
          <a:xfrm>
            <a:off x="1014525" y="2852936"/>
            <a:ext cx="8136904" cy="2641923"/>
          </a:xfrm>
          <a:prstGeom prst="rect">
            <a:avLst/>
          </a:prstGeom>
        </p:spPr>
        <p:txBody>
          <a:bodyPr vert="horz" lIns="91440" rIns="45720" rtlCol="0" anchor="ctr">
            <a:normAutofit lnSpcReduction="10000"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cs-CZ" dirty="0" err="1" smtClean="0"/>
              <a:t>Introduction</a:t>
            </a:r>
            <a:r>
              <a:rPr lang="cs-CZ" dirty="0" smtClean="0"/>
              <a:t> to Game User </a:t>
            </a:r>
            <a:r>
              <a:rPr lang="cs-CZ" dirty="0" err="1" smtClean="0"/>
              <a:t>Experience</a:t>
            </a:r>
            <a:endParaRPr lang="cs-CZ" dirty="0" smtClean="0"/>
          </a:p>
          <a:p>
            <a:endParaRPr lang="cs-CZ" dirty="0"/>
          </a:p>
          <a:p>
            <a:r>
              <a:rPr lang="cs-CZ" dirty="0" err="1" smtClean="0">
                <a:solidFill>
                  <a:schemeClr val="bg2"/>
                </a:solidFill>
              </a:rPr>
              <a:t>Lecture</a:t>
            </a:r>
            <a:r>
              <a:rPr lang="cs-CZ" dirty="0" smtClean="0">
                <a:solidFill>
                  <a:schemeClr val="bg2"/>
                </a:solidFill>
              </a:rPr>
              <a:t> 4</a:t>
            </a:r>
          </a:p>
          <a:p>
            <a:endParaRPr lang="cs-CZ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9552" y="44624"/>
            <a:ext cx="4543425" cy="13922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2160" tIns="46080" rIns="92160" bIns="46080" anchor="ctr"/>
          <a:lstStyle/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Faculty of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athematics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and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hysics</a:t>
            </a:r>
            <a:endParaRPr lang="en-GB" dirty="0">
              <a:solidFill>
                <a:srgbClr val="C0C0C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Charles 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University</a:t>
            </a:r>
          </a:p>
        </p:txBody>
      </p:sp>
    </p:spTree>
    <p:extLst>
      <p:ext uri="{BB962C8B-B14F-4D97-AF65-F5344CB8AC3E}">
        <p14:creationId xmlns:p14="http://schemas.microsoft.com/office/powerpoint/2010/main" val="285551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Example</a:t>
            </a:r>
            <a:r>
              <a:rPr lang="cs-CZ" dirty="0" smtClean="0"/>
              <a:t> 5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2400" dirty="0"/>
          </a:p>
          <a:p>
            <a:pPr marL="118872">
              <a:buClr>
                <a:schemeClr val="accent1"/>
              </a:buClr>
              <a:buSzPct val="80000"/>
            </a:pP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OPTION A: 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2800" dirty="0" err="1" smtClean="0"/>
              <a:t>an</a:t>
            </a:r>
            <a:r>
              <a:rPr lang="cs-CZ" sz="2800" dirty="0" smtClean="0"/>
              <a:t> 99 % </a:t>
            </a:r>
            <a:r>
              <a:rPr lang="cs-CZ" sz="2800" dirty="0" err="1" smtClean="0"/>
              <a:t>chance</a:t>
            </a:r>
            <a:r>
              <a:rPr lang="cs-CZ" sz="2800" dirty="0" smtClean="0"/>
              <a:t> </a:t>
            </a:r>
            <a:r>
              <a:rPr lang="cs-CZ" sz="2800" dirty="0" err="1" smtClean="0"/>
              <a:t>of</a:t>
            </a:r>
            <a:r>
              <a:rPr lang="cs-CZ" sz="2800" dirty="0" smtClean="0"/>
              <a:t> </a:t>
            </a:r>
            <a:r>
              <a:rPr lang="cs-CZ" sz="2800" dirty="0" err="1" smtClean="0"/>
              <a:t>winning</a:t>
            </a:r>
            <a:r>
              <a:rPr lang="cs-CZ" sz="2800" dirty="0" smtClean="0"/>
              <a:t> 4,000 USD and a 1 % </a:t>
            </a:r>
            <a:r>
              <a:rPr lang="cs-CZ" sz="2800" dirty="0" err="1" smtClean="0"/>
              <a:t>chance</a:t>
            </a:r>
            <a:r>
              <a:rPr lang="cs-CZ" sz="2800" dirty="0" smtClean="0"/>
              <a:t> </a:t>
            </a:r>
            <a:r>
              <a:rPr lang="cs-CZ" sz="2800" dirty="0" err="1" smtClean="0"/>
              <a:t>of</a:t>
            </a:r>
            <a:r>
              <a:rPr lang="cs-CZ" sz="2800" dirty="0" smtClean="0"/>
              <a:t> </a:t>
            </a:r>
            <a:r>
              <a:rPr lang="cs-CZ" sz="2800" dirty="0" err="1" smtClean="0"/>
              <a:t>winning</a:t>
            </a:r>
            <a:r>
              <a:rPr lang="cs-CZ" sz="2800" dirty="0" smtClean="0"/>
              <a:t> </a:t>
            </a:r>
            <a:r>
              <a:rPr lang="cs-CZ" sz="2800" dirty="0" err="1" smtClean="0"/>
              <a:t>nothing</a:t>
            </a: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OPTION B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2800" dirty="0" err="1" smtClean="0"/>
              <a:t>An</a:t>
            </a:r>
            <a:r>
              <a:rPr lang="cs-CZ" sz="2800" dirty="0" smtClean="0"/>
              <a:t> 100 </a:t>
            </a:r>
            <a:r>
              <a:rPr lang="cs-CZ" sz="2800" dirty="0" err="1" smtClean="0"/>
              <a:t>percent</a:t>
            </a:r>
            <a:r>
              <a:rPr lang="cs-CZ" sz="2800" dirty="0" smtClean="0"/>
              <a:t> </a:t>
            </a:r>
            <a:r>
              <a:rPr lang="cs-CZ" sz="2800" dirty="0" err="1" smtClean="0"/>
              <a:t>chance</a:t>
            </a:r>
            <a:r>
              <a:rPr lang="cs-CZ" sz="2800" dirty="0" smtClean="0"/>
              <a:t> </a:t>
            </a:r>
            <a:r>
              <a:rPr lang="cs-CZ" sz="2800" dirty="0" err="1" smtClean="0"/>
              <a:t>of</a:t>
            </a:r>
            <a:r>
              <a:rPr lang="cs-CZ" sz="2800" dirty="0" smtClean="0"/>
              <a:t> </a:t>
            </a:r>
            <a:r>
              <a:rPr lang="cs-CZ" sz="2800" dirty="0" err="1" smtClean="0"/>
              <a:t>winning</a:t>
            </a:r>
            <a:r>
              <a:rPr lang="cs-CZ" sz="2800" dirty="0" smtClean="0"/>
              <a:t> 3,000 USD</a:t>
            </a:r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33594695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Takeaway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3" name="Obdélník 2"/>
          <p:cNvSpPr/>
          <p:nvPr/>
        </p:nvSpPr>
        <p:spPr>
          <a:xfrm>
            <a:off x="331855" y="2059820"/>
            <a:ext cx="836327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en-US" sz="2800" dirty="0"/>
              <a:t> When chances are low, people will gamble for a bigger win and will accept a slightly higher risk to avoid a big loss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sp>
        <p:nvSpPr>
          <p:cNvPr id="7" name="Obdélník 6"/>
          <p:cNvSpPr/>
          <p:nvPr/>
        </p:nvSpPr>
        <p:spPr>
          <a:xfrm>
            <a:off x="340178" y="5121710"/>
            <a:ext cx="83549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sz="2800" dirty="0" err="1" smtClean="0"/>
              <a:t>Both</a:t>
            </a:r>
            <a:r>
              <a:rPr lang="cs-CZ" sz="2800" dirty="0" smtClean="0"/>
              <a:t> 100 %  and 0 %  are </a:t>
            </a:r>
            <a:r>
              <a:rPr lang="cs-CZ" sz="2800" dirty="0" err="1" smtClean="0"/>
              <a:t>special</a:t>
            </a:r>
            <a:endParaRPr lang="en-US" sz="2800" dirty="0"/>
          </a:p>
        </p:txBody>
      </p:sp>
      <p:sp>
        <p:nvSpPr>
          <p:cNvPr id="8" name="Obdélník 7"/>
          <p:cNvSpPr/>
          <p:nvPr/>
        </p:nvSpPr>
        <p:spPr>
          <a:xfrm>
            <a:off x="331855" y="3793312"/>
            <a:ext cx="8371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en-US" sz="2800" dirty="0"/>
              <a:t>The brain sees 0.1 percent and </a:t>
            </a:r>
            <a:r>
              <a:rPr lang="en-US" sz="2800" dirty="0" smtClean="0"/>
              <a:t>0.2</a:t>
            </a:r>
            <a:r>
              <a:rPr lang="cs-CZ" sz="2800" dirty="0" smtClean="0"/>
              <a:t> </a:t>
            </a:r>
            <a:r>
              <a:rPr lang="en-US" sz="2800" dirty="0" smtClean="0"/>
              <a:t>percent </a:t>
            </a:r>
            <a:r>
              <a:rPr lang="en-US" sz="2800" dirty="0"/>
              <a:t>as </a:t>
            </a:r>
            <a:r>
              <a:rPr lang="en-US" sz="2800" dirty="0" smtClean="0"/>
              <a:t>the </a:t>
            </a:r>
            <a:r>
              <a:rPr lang="en-US" sz="2800" dirty="0"/>
              <a:t>same thing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3633848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Application</a:t>
            </a:r>
            <a:r>
              <a:rPr lang="cs-CZ" dirty="0" smtClean="0"/>
              <a:t> to </a:t>
            </a:r>
            <a:r>
              <a:rPr lang="cs-CZ" dirty="0" err="1" smtClean="0"/>
              <a:t>games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823" y="1765818"/>
            <a:ext cx="8257977" cy="477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4301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Casino</a:t>
            </a:r>
            <a:r>
              <a:rPr lang="cs-CZ" dirty="0" smtClean="0"/>
              <a:t> </a:t>
            </a:r>
            <a:r>
              <a:rPr lang="cs-CZ" dirty="0" err="1" smtClean="0"/>
              <a:t>Games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71" y="1734684"/>
            <a:ext cx="6390456" cy="4792842"/>
          </a:xfrm>
          <a:prstGeom prst="rect">
            <a:avLst/>
          </a:prstGeom>
        </p:spPr>
      </p:pic>
      <p:sp>
        <p:nvSpPr>
          <p:cNvPr id="7" name="TextovéPole 6"/>
          <p:cNvSpPr txBox="1"/>
          <p:nvPr/>
        </p:nvSpPr>
        <p:spPr>
          <a:xfrm>
            <a:off x="7058677" y="5708926"/>
            <a:ext cx="21059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i="1" dirty="0" smtClean="0">
                <a:latin typeface="Roboto Medium"/>
              </a:rPr>
              <a:t>Source: ceskatelevize.cz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590812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Mushroom</a:t>
            </a:r>
            <a:r>
              <a:rPr lang="cs-CZ" dirty="0" smtClean="0"/>
              <a:t> </a:t>
            </a:r>
            <a:r>
              <a:rPr lang="cs-CZ" dirty="0" err="1" smtClean="0"/>
              <a:t>Wars</a:t>
            </a:r>
            <a:r>
              <a:rPr lang="cs-CZ" dirty="0" smtClean="0"/>
              <a:t> 2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7058677" y="5708926"/>
            <a:ext cx="21059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i="1" dirty="0" smtClean="0">
                <a:latin typeface="Roboto Medium"/>
              </a:rPr>
              <a:t>Source: ceskatelevize.cz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56792"/>
            <a:ext cx="9112655" cy="51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117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Mushroom</a:t>
            </a:r>
            <a:r>
              <a:rPr lang="cs-CZ" dirty="0" smtClean="0"/>
              <a:t> </a:t>
            </a:r>
            <a:r>
              <a:rPr lang="cs-CZ" dirty="0" err="1" smtClean="0"/>
              <a:t>Wars</a:t>
            </a:r>
            <a:r>
              <a:rPr lang="cs-CZ" dirty="0" smtClean="0"/>
              <a:t> 2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7058677" y="5708926"/>
            <a:ext cx="21059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i="1" dirty="0" smtClean="0">
                <a:latin typeface="Roboto Medium"/>
              </a:rPr>
              <a:t>Source: ceskatelevize.cz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81" y="1635852"/>
            <a:ext cx="7465037" cy="518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1814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7058677" y="5708926"/>
            <a:ext cx="2105919" cy="10156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cs-CZ" i="1" dirty="0" smtClean="0">
                <a:latin typeface="Roboto Medium"/>
              </a:rPr>
              <a:t>Source: ceskatelevize.cz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20" y="0"/>
            <a:ext cx="9286508" cy="6453336"/>
          </a:xfrm>
          <a:prstGeom prst="rect">
            <a:avLst/>
          </a:prstGeom>
        </p:spPr>
      </p:pic>
      <p:sp>
        <p:nvSpPr>
          <p:cNvPr id="5" name="Nadpis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0399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Endowment</a:t>
            </a:r>
            <a:r>
              <a:rPr lang="cs-CZ" dirty="0" smtClean="0"/>
              <a:t> </a:t>
            </a:r>
            <a:r>
              <a:rPr lang="cs-CZ" dirty="0" err="1" smtClean="0"/>
              <a:t>Effect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7058677" y="5708926"/>
            <a:ext cx="21059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i="1" dirty="0" smtClean="0">
                <a:latin typeface="Roboto Medium"/>
              </a:rPr>
              <a:t>Source: ceskatelevize.cz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045458"/>
            <a:ext cx="6400800" cy="3600450"/>
          </a:xfrm>
          <a:prstGeom prst="rect">
            <a:avLst/>
          </a:prstGeom>
        </p:spPr>
      </p:pic>
      <p:sp>
        <p:nvSpPr>
          <p:cNvPr id="8" name="TextovéPole 7"/>
          <p:cNvSpPr txBox="1"/>
          <p:nvPr/>
        </p:nvSpPr>
        <p:spPr>
          <a:xfrm>
            <a:off x="7346093" y="4869159"/>
            <a:ext cx="21059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Portal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 1 </a:t>
            </a:r>
          </a:p>
          <a:p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(2007, </a:t>
            </a:r>
            <a:r>
              <a:rPr lang="cs-CZ" i="1" dirty="0" err="1" smtClean="0">
                <a:solidFill>
                  <a:schemeClr val="bg1"/>
                </a:solidFill>
                <a:latin typeface="Roboto Medium"/>
              </a:rPr>
              <a:t>Valve</a:t>
            </a:r>
            <a:r>
              <a:rPr lang="cs-CZ" i="1" dirty="0" smtClean="0">
                <a:solidFill>
                  <a:schemeClr val="bg1"/>
                </a:solidFill>
                <a:latin typeface="Roboto Medium"/>
              </a:rPr>
              <a:t>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171841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Permadeath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6372201" y="6145125"/>
            <a:ext cx="27404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 smtClean="0">
                <a:solidFill>
                  <a:schemeClr val="bg1"/>
                </a:solidFill>
                <a:latin typeface="Roboto Medium"/>
              </a:rPr>
              <a:t>This</a:t>
            </a:r>
            <a:r>
              <a:rPr lang="cs-CZ" dirty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dirty="0" err="1" smtClean="0">
                <a:solidFill>
                  <a:schemeClr val="bg1"/>
                </a:solidFill>
                <a:latin typeface="Roboto Medium"/>
              </a:rPr>
              <a:t>War</a:t>
            </a:r>
            <a:r>
              <a:rPr lang="cs-CZ" dirty="0" smtClean="0">
                <a:solidFill>
                  <a:schemeClr val="bg1"/>
                </a:solidFill>
                <a:latin typeface="Roboto Medium"/>
              </a:rPr>
              <a:t> </a:t>
            </a:r>
            <a:r>
              <a:rPr lang="cs-CZ" dirty="0" err="1" smtClean="0">
                <a:solidFill>
                  <a:schemeClr val="bg1"/>
                </a:solidFill>
                <a:latin typeface="Roboto Medium"/>
              </a:rPr>
              <a:t>of</a:t>
            </a:r>
            <a:r>
              <a:rPr lang="cs-CZ" dirty="0" smtClean="0">
                <a:solidFill>
                  <a:schemeClr val="bg1"/>
                </a:solidFill>
                <a:latin typeface="Roboto Medium"/>
              </a:rPr>
              <a:t> Mine</a:t>
            </a:r>
          </a:p>
          <a:p>
            <a:r>
              <a:rPr lang="cs-CZ" dirty="0" smtClean="0">
                <a:solidFill>
                  <a:schemeClr val="bg1"/>
                </a:solidFill>
                <a:latin typeface="Roboto Medium"/>
              </a:rPr>
              <a:t>(2016, 11 Bit </a:t>
            </a:r>
            <a:r>
              <a:rPr lang="cs-CZ" dirty="0" err="1" smtClean="0">
                <a:solidFill>
                  <a:schemeClr val="bg1"/>
                </a:solidFill>
                <a:latin typeface="Roboto Medium"/>
              </a:rPr>
              <a:t>Studios</a:t>
            </a:r>
            <a:r>
              <a:rPr lang="cs-CZ" dirty="0" smtClean="0">
                <a:solidFill>
                  <a:schemeClr val="bg1"/>
                </a:solidFill>
                <a:latin typeface="Roboto Medium"/>
              </a:rPr>
              <a:t> 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52" y="1628800"/>
            <a:ext cx="8028384" cy="451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51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Framing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49030" y="1349186"/>
            <a:ext cx="8363270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3200" b="1" dirty="0" smtClean="0"/>
          </a:p>
          <a:p>
            <a:r>
              <a:rPr lang="en-US" sz="2400" b="1" dirty="0"/>
              <a:t>A deadly disease is rapidly spreading! If nothing is done, six hundred people will die.</a:t>
            </a:r>
          </a:p>
          <a:p>
            <a:endParaRPr lang="cs-CZ" sz="2400" b="1" dirty="0" smtClean="0"/>
          </a:p>
          <a:p>
            <a:r>
              <a:rPr lang="en-US" sz="2400" b="1" dirty="0" smtClean="0"/>
              <a:t>You </a:t>
            </a:r>
            <a:r>
              <a:rPr lang="en-US" sz="2400" b="1" dirty="0"/>
              <a:t>are the leader of the Pandemic Response Team and are presented with two options:</a:t>
            </a:r>
            <a:endParaRPr lang="cs-CZ" sz="3200" b="1" dirty="0"/>
          </a:p>
        </p:txBody>
      </p:sp>
      <p:sp>
        <p:nvSpPr>
          <p:cNvPr id="2" name="Obdélník 1"/>
          <p:cNvSpPr/>
          <p:nvPr/>
        </p:nvSpPr>
        <p:spPr>
          <a:xfrm>
            <a:off x="457200" y="4077072"/>
            <a:ext cx="76114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sz="2400" dirty="0"/>
              <a:t>OPTION A: </a:t>
            </a:r>
          </a:p>
          <a:p>
            <a:pPr marL="404622" indent="-28575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2400" dirty="0" err="1" smtClean="0"/>
              <a:t>Two</a:t>
            </a:r>
            <a:r>
              <a:rPr lang="cs-CZ" sz="2400" dirty="0" smtClean="0"/>
              <a:t> </a:t>
            </a:r>
            <a:r>
              <a:rPr lang="cs-CZ" sz="2400" dirty="0" err="1" smtClean="0"/>
              <a:t>hundred</a:t>
            </a:r>
            <a:r>
              <a:rPr lang="cs-CZ" sz="2400" dirty="0" smtClean="0"/>
              <a:t> </a:t>
            </a:r>
            <a:r>
              <a:rPr lang="cs-CZ" sz="2400" dirty="0" err="1" smtClean="0"/>
              <a:t>people</a:t>
            </a:r>
            <a:r>
              <a:rPr lang="cs-CZ" sz="2400" dirty="0" smtClean="0"/>
              <a:t> </a:t>
            </a:r>
            <a:r>
              <a:rPr lang="cs-CZ" sz="2400" dirty="0" err="1" smtClean="0"/>
              <a:t>will</a:t>
            </a:r>
            <a:r>
              <a:rPr lang="cs-CZ" sz="2400" dirty="0" smtClean="0"/>
              <a:t> </a:t>
            </a:r>
            <a:r>
              <a:rPr lang="cs-CZ" sz="2400" dirty="0" err="1" smtClean="0"/>
              <a:t>be</a:t>
            </a:r>
            <a:r>
              <a:rPr lang="cs-CZ" sz="2400" dirty="0" smtClean="0"/>
              <a:t> </a:t>
            </a:r>
            <a:r>
              <a:rPr lang="cs-CZ" sz="2400" dirty="0" err="1" smtClean="0"/>
              <a:t>saved</a:t>
            </a: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/>
              <a:t>OPTION B</a:t>
            </a:r>
          </a:p>
          <a:p>
            <a:pPr marL="404622" indent="-28575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400" dirty="0"/>
              <a:t>One in three chance that all six hundred are saved.</a:t>
            </a:r>
          </a:p>
          <a:p>
            <a:pPr marL="404622" indent="-28575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400" dirty="0"/>
              <a:t>Two in three chance that no people are saved.</a:t>
            </a: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28202014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Loss</a:t>
            </a:r>
            <a:r>
              <a:rPr lang="cs-CZ" dirty="0" smtClean="0"/>
              <a:t> </a:t>
            </a:r>
            <a:r>
              <a:rPr lang="cs-CZ" smtClean="0"/>
              <a:t>Aversion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539552" y="184482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521965"/>
            <a:ext cx="4032448" cy="5254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500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Framing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49030" y="1349186"/>
            <a:ext cx="8363270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3200" b="1" dirty="0" smtClean="0"/>
          </a:p>
          <a:p>
            <a:r>
              <a:rPr lang="en-US" sz="2400" b="1" dirty="0"/>
              <a:t>A deadly disease is rapidly spreading! If nothing is done, six hundred people will die.</a:t>
            </a:r>
          </a:p>
          <a:p>
            <a:endParaRPr lang="cs-CZ" sz="2400" b="1" dirty="0" smtClean="0"/>
          </a:p>
          <a:p>
            <a:r>
              <a:rPr lang="en-US" sz="2400" b="1" dirty="0" smtClean="0"/>
              <a:t>You </a:t>
            </a:r>
            <a:r>
              <a:rPr lang="en-US" sz="2400" b="1" dirty="0"/>
              <a:t>are the leader of the Pandemic Response Team and are presented with two options:</a:t>
            </a:r>
            <a:endParaRPr lang="cs-CZ" sz="3200" b="1" dirty="0"/>
          </a:p>
        </p:txBody>
      </p:sp>
      <p:sp>
        <p:nvSpPr>
          <p:cNvPr id="2" name="Obdélník 1"/>
          <p:cNvSpPr/>
          <p:nvPr/>
        </p:nvSpPr>
        <p:spPr>
          <a:xfrm>
            <a:off x="457200" y="4077072"/>
            <a:ext cx="761146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sz="2800" dirty="0"/>
              <a:t>OPTION A: </a:t>
            </a:r>
          </a:p>
          <a:p>
            <a:pPr marL="404622" indent="-28575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800" dirty="0"/>
              <a:t>Four hundred people will die.</a:t>
            </a: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OPTION </a:t>
            </a:r>
            <a:r>
              <a:rPr lang="cs-CZ" sz="2800" dirty="0"/>
              <a:t>B</a:t>
            </a:r>
          </a:p>
          <a:p>
            <a:pPr marL="404622" indent="-28575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800" dirty="0"/>
              <a:t>One in three chance that no one dies.</a:t>
            </a:r>
          </a:p>
          <a:p>
            <a:pPr marL="404622" indent="-28575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800" dirty="0"/>
              <a:t>Two in three chance that six hundred die.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2264248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Framing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6516216" y="4269941"/>
            <a:ext cx="27404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 smtClean="0">
                <a:solidFill>
                  <a:schemeClr val="bg1"/>
                </a:solidFill>
                <a:latin typeface="Roboto Medium"/>
              </a:rPr>
              <a:t>Terraforming</a:t>
            </a:r>
            <a:r>
              <a:rPr lang="cs-CZ" dirty="0" smtClean="0">
                <a:solidFill>
                  <a:schemeClr val="bg1"/>
                </a:solidFill>
                <a:latin typeface="Roboto Medium"/>
              </a:rPr>
              <a:t> Mars</a:t>
            </a:r>
          </a:p>
          <a:p>
            <a:r>
              <a:rPr lang="cs-CZ" dirty="0" smtClean="0">
                <a:solidFill>
                  <a:schemeClr val="bg1"/>
                </a:solidFill>
                <a:latin typeface="Roboto Medium"/>
              </a:rPr>
              <a:t>(</a:t>
            </a:r>
            <a:r>
              <a:rPr lang="cs-CZ" dirty="0" err="1" smtClean="0">
                <a:solidFill>
                  <a:schemeClr val="bg1"/>
                </a:solidFill>
                <a:latin typeface="Roboto Medium"/>
              </a:rPr>
              <a:t>Mindok</a:t>
            </a:r>
            <a:r>
              <a:rPr lang="cs-CZ" dirty="0" smtClean="0">
                <a:solidFill>
                  <a:schemeClr val="bg1"/>
                </a:solidFill>
                <a:latin typeface="Roboto Medium"/>
              </a:rPr>
              <a:t>)</a:t>
            </a:r>
          </a:p>
          <a:p>
            <a:endParaRPr lang="cs-CZ" sz="2400" i="1" dirty="0">
              <a:solidFill>
                <a:schemeClr val="bg1"/>
              </a:solidFill>
              <a:latin typeface="Roboto Medium"/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324" y="1771036"/>
            <a:ext cx="5666348" cy="477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861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Framing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539552" y="184482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792" y="2005556"/>
            <a:ext cx="5575648" cy="3720003"/>
          </a:xfrm>
          <a:prstGeom prst="rect">
            <a:avLst/>
          </a:prstGeom>
        </p:spPr>
      </p:pic>
      <p:sp>
        <p:nvSpPr>
          <p:cNvPr id="3" name="Obdélník 2"/>
          <p:cNvSpPr/>
          <p:nvPr/>
        </p:nvSpPr>
        <p:spPr>
          <a:xfrm>
            <a:off x="4703440" y="579482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i="1" dirty="0" smtClean="0">
                <a:solidFill>
                  <a:schemeClr val="bg1"/>
                </a:solidFill>
              </a:rPr>
              <a:t>Monopoly, </a:t>
            </a:r>
            <a:r>
              <a:rPr lang="cs-CZ" i="1" dirty="0" err="1" smtClean="0">
                <a:solidFill>
                  <a:schemeClr val="bg1"/>
                </a:solidFill>
              </a:rPr>
              <a:t>board</a:t>
            </a:r>
            <a:r>
              <a:rPr lang="cs-CZ" i="1" dirty="0" smtClean="0">
                <a:solidFill>
                  <a:schemeClr val="bg1"/>
                </a:solidFill>
              </a:rPr>
              <a:t> game</a:t>
            </a:r>
            <a:endParaRPr lang="cs-CZ" i="1" dirty="0">
              <a:solidFill>
                <a:schemeClr val="bg1"/>
              </a:solidFill>
            </a:endParaRPr>
          </a:p>
          <a:p>
            <a:pPr marL="118872">
              <a:buClr>
                <a:schemeClr val="accent1"/>
              </a:buClr>
              <a:buSzPct val="80000"/>
            </a:pPr>
            <a:r>
              <a:rPr lang="en-US" i="1" dirty="0" smtClean="0">
                <a:solidFill>
                  <a:schemeClr val="bg1"/>
                </a:solidFill>
              </a:rPr>
              <a:t>(</a:t>
            </a:r>
            <a:r>
              <a:rPr lang="cs-CZ" i="1" dirty="0" smtClean="0">
                <a:solidFill>
                  <a:schemeClr val="bg1"/>
                </a:solidFill>
              </a:rPr>
              <a:t>1935</a:t>
            </a:r>
            <a:r>
              <a:rPr lang="en-US" i="1" dirty="0" smtClean="0">
                <a:solidFill>
                  <a:schemeClr val="bg1"/>
                </a:solidFill>
              </a:rPr>
              <a:t>)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7" name="Zástupný symbol pro obsah 2"/>
          <p:cNvSpPr txBox="1">
            <a:spLocks/>
          </p:cNvSpPr>
          <p:nvPr/>
        </p:nvSpPr>
        <p:spPr>
          <a:xfrm>
            <a:off x="518864" y="1927592"/>
            <a:ext cx="7365504" cy="3875932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200" b="0" i="0" u="none" strike="noStrike" kern="1200" cap="none" spc="0" normalizeH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93484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smtClean="0"/>
              <a:t>Utility </a:t>
            </a:r>
            <a:r>
              <a:rPr lang="cs-CZ" dirty="0" err="1" smtClean="0"/>
              <a:t>theory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323530" y="2062798"/>
            <a:ext cx="836327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OPTION A: 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800" dirty="0"/>
              <a:t>A 99.9 percent chance of winning $4 billion and a 0.1 percent chance of winning nothing</a:t>
            </a:r>
            <a:r>
              <a:rPr lang="en-US" sz="2800" dirty="0" smtClean="0"/>
              <a:t>.</a:t>
            </a:r>
            <a:endParaRPr lang="cs-CZ" sz="2800" dirty="0" smtClean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800" dirty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OPTION B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800" dirty="0"/>
              <a:t>A 100 percent chance of winning $3 billion</a:t>
            </a:r>
            <a:r>
              <a:rPr lang="en-US" sz="2800" dirty="0" smtClean="0"/>
              <a:t>.</a:t>
            </a:r>
            <a:endParaRPr lang="cs-CZ" sz="2800" dirty="0" smtClean="0"/>
          </a:p>
        </p:txBody>
      </p:sp>
    </p:spTree>
    <p:extLst>
      <p:ext uri="{BB962C8B-B14F-4D97-AF65-F5344CB8AC3E}">
        <p14:creationId xmlns:p14="http://schemas.microsoft.com/office/powerpoint/2010/main" val="3438941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Endowed</a:t>
            </a:r>
            <a:r>
              <a:rPr lang="cs-CZ" dirty="0" smtClean="0"/>
              <a:t> </a:t>
            </a:r>
            <a:r>
              <a:rPr lang="cs-CZ" dirty="0" err="1" smtClean="0"/>
              <a:t>Progress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539552" y="184482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3" name="Obdélník 2"/>
          <p:cNvSpPr/>
          <p:nvPr/>
        </p:nvSpPr>
        <p:spPr>
          <a:xfrm>
            <a:off x="6629400" y="589676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i="1" dirty="0" smtClean="0">
                <a:solidFill>
                  <a:schemeClr val="bg1"/>
                </a:solidFill>
              </a:rPr>
              <a:t>Source: Albert.cz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7" name="Zástupný symbol pro obsah 2"/>
          <p:cNvSpPr txBox="1">
            <a:spLocks/>
          </p:cNvSpPr>
          <p:nvPr/>
        </p:nvSpPr>
        <p:spPr>
          <a:xfrm>
            <a:off x="518864" y="1927592"/>
            <a:ext cx="7365504" cy="3875932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200" b="0" i="0" u="none" strike="noStrike" kern="1200" cap="none" spc="0" normalizeH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75138"/>
            <a:ext cx="8686800" cy="328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1350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Endowed</a:t>
            </a:r>
            <a:r>
              <a:rPr lang="cs-CZ" dirty="0" smtClean="0"/>
              <a:t> </a:t>
            </a:r>
            <a:r>
              <a:rPr lang="cs-CZ" dirty="0" err="1" smtClean="0"/>
              <a:t>Progress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539552" y="184482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3" name="Obdélník 2"/>
          <p:cNvSpPr/>
          <p:nvPr/>
        </p:nvSpPr>
        <p:spPr>
          <a:xfrm>
            <a:off x="6891131" y="5534989"/>
            <a:ext cx="2232248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i="1" dirty="0">
                <a:solidFill>
                  <a:schemeClr val="bg1"/>
                </a:solidFill>
              </a:rPr>
              <a:t>Source: </a:t>
            </a:r>
            <a:r>
              <a:rPr lang="cs-CZ" sz="1400" i="1" dirty="0">
                <a:solidFill>
                  <a:schemeClr val="bg1"/>
                </a:solidFill>
              </a:rPr>
              <a:t>https://diablo.fandom.com/wiki/Character_Level</a:t>
            </a:r>
            <a:endParaRPr lang="en-US" sz="1400" i="1" dirty="0">
              <a:solidFill>
                <a:schemeClr val="bg1"/>
              </a:solidFill>
            </a:endParaRPr>
          </a:p>
        </p:txBody>
      </p:sp>
      <p:sp>
        <p:nvSpPr>
          <p:cNvPr id="7" name="Zástupný symbol pro obsah 2"/>
          <p:cNvSpPr txBox="1">
            <a:spLocks/>
          </p:cNvSpPr>
          <p:nvPr/>
        </p:nvSpPr>
        <p:spPr>
          <a:xfrm>
            <a:off x="518864" y="1927592"/>
            <a:ext cx="7365504" cy="3875932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200" b="0" i="0" u="none" strike="noStrike" kern="1200" cap="none" spc="0" normalizeH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25" y="1539751"/>
            <a:ext cx="6746785" cy="528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5080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Regret</a:t>
            </a:r>
            <a:r>
              <a:rPr lang="cs-CZ" dirty="0" smtClean="0"/>
              <a:t> and </a:t>
            </a:r>
            <a:r>
              <a:rPr lang="cs-CZ" dirty="0" err="1" smtClean="0"/>
              <a:t>competence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2420888"/>
            <a:ext cx="4746873" cy="3143625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8377377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/>
              <a:t>Summary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251520" y="1844824"/>
            <a:ext cx="8229600" cy="4625609"/>
          </a:xfrm>
        </p:spPr>
        <p:txBody>
          <a:bodyPr>
            <a:normAutofit fontScale="92500" lnSpcReduction="10000"/>
          </a:bodyPr>
          <a:lstStyle/>
          <a:p>
            <a:pPr marL="576072" indent="-4572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Loss aversion + application to games</a:t>
            </a:r>
          </a:p>
          <a:p>
            <a:pPr marL="868680" lvl="1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How related to game currency? </a:t>
            </a:r>
          </a:p>
          <a:p>
            <a:pPr marL="868680" lvl="1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Endowment Effect</a:t>
            </a:r>
          </a:p>
          <a:p>
            <a:pPr marL="868680" lvl="1" indent="-457200">
              <a:buFont typeface="Arial" panose="020B0604020202020204" pitchFamily="34" charset="0"/>
              <a:buChar char="•"/>
            </a:pPr>
            <a:r>
              <a:rPr lang="cs-CZ" sz="3200" dirty="0" err="1" smtClean="0">
                <a:solidFill>
                  <a:schemeClr val="bg1"/>
                </a:solidFill>
              </a:rPr>
              <a:t>Permadeath</a:t>
            </a:r>
            <a:endParaRPr lang="en-US" sz="3200" dirty="0" smtClean="0">
              <a:solidFill>
                <a:schemeClr val="bg1"/>
              </a:solidFill>
            </a:endParaRPr>
          </a:p>
          <a:p>
            <a:pPr marL="868680" lvl="1" indent="-457200">
              <a:buFont typeface="Arial" panose="020B0604020202020204" pitchFamily="34" charset="0"/>
              <a:buChar char="•"/>
            </a:pPr>
            <a:r>
              <a:rPr lang="cs-CZ" sz="3200" dirty="0" err="1" smtClean="0">
                <a:solidFill>
                  <a:schemeClr val="bg1"/>
                </a:solidFill>
              </a:rPr>
              <a:t>Framing</a:t>
            </a:r>
            <a:endParaRPr lang="en-US" sz="3200" dirty="0" smtClean="0">
              <a:solidFill>
                <a:schemeClr val="bg1"/>
              </a:solidFill>
            </a:endParaRPr>
          </a:p>
          <a:p>
            <a:pPr marL="868680" lvl="1" indent="-457200">
              <a:buFont typeface="Arial" panose="020B0604020202020204" pitchFamily="34" charset="0"/>
              <a:buChar char="•"/>
            </a:pPr>
            <a:r>
              <a:rPr lang="cs-CZ" sz="3200" dirty="0" smtClean="0">
                <a:solidFill>
                  <a:schemeClr val="bg1"/>
                </a:solidFill>
              </a:rPr>
              <a:t>Utility </a:t>
            </a:r>
            <a:r>
              <a:rPr lang="cs-CZ" sz="3200" dirty="0" err="1" smtClean="0">
                <a:solidFill>
                  <a:schemeClr val="bg1"/>
                </a:solidFill>
              </a:rPr>
              <a:t>theory</a:t>
            </a:r>
            <a:endParaRPr lang="en-US" sz="3200" dirty="0" smtClean="0">
              <a:solidFill>
                <a:schemeClr val="bg1"/>
              </a:solidFill>
            </a:endParaRPr>
          </a:p>
          <a:p>
            <a:pPr marL="868680" lvl="1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Endowed Progress</a:t>
            </a:r>
            <a:endParaRPr lang="cs-CZ" sz="3200" dirty="0">
              <a:solidFill>
                <a:schemeClr val="bg1"/>
              </a:solidFill>
            </a:endParaRP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sz="3600" smtClean="0">
                <a:solidFill>
                  <a:schemeClr val="bg1"/>
                </a:solidFill>
              </a:rPr>
              <a:t>Regret + competence</a:t>
            </a:r>
            <a:endParaRPr lang="cs-CZ" sz="3600" dirty="0">
              <a:solidFill>
                <a:schemeClr val="bg1"/>
              </a:solidFill>
            </a:endParaRPr>
          </a:p>
          <a:p>
            <a:pPr marL="576072" indent="-457200">
              <a:buFont typeface="Arial" panose="020B0604020202020204" pitchFamily="34" charset="0"/>
              <a:buChar char="•"/>
            </a:pPr>
            <a:r>
              <a:rPr lang="cs-CZ" sz="3600" dirty="0" err="1" smtClean="0">
                <a:solidFill>
                  <a:schemeClr val="bg1"/>
                </a:solidFill>
              </a:rPr>
              <a:t>Why</a:t>
            </a:r>
            <a:r>
              <a:rPr lang="cs-CZ" sz="3600" dirty="0" smtClean="0">
                <a:solidFill>
                  <a:schemeClr val="bg1"/>
                </a:solidFill>
              </a:rPr>
              <a:t> </a:t>
            </a:r>
            <a:r>
              <a:rPr lang="cs-CZ" sz="3600" dirty="0" err="1" smtClean="0">
                <a:solidFill>
                  <a:schemeClr val="bg1"/>
                </a:solidFill>
              </a:rPr>
              <a:t>is</a:t>
            </a:r>
            <a:r>
              <a:rPr lang="cs-CZ" sz="3600" dirty="0" smtClean="0">
                <a:solidFill>
                  <a:schemeClr val="bg1"/>
                </a:solidFill>
              </a:rPr>
              <a:t> </a:t>
            </a:r>
            <a:r>
              <a:rPr lang="cs-CZ" sz="3600" dirty="0" err="1" smtClean="0">
                <a:solidFill>
                  <a:schemeClr val="bg1"/>
                </a:solidFill>
              </a:rPr>
              <a:t>it</a:t>
            </a:r>
            <a:r>
              <a:rPr lang="cs-CZ" sz="3600" dirty="0" smtClean="0">
                <a:solidFill>
                  <a:schemeClr val="bg1"/>
                </a:solidFill>
              </a:rPr>
              <a:t> </a:t>
            </a:r>
            <a:r>
              <a:rPr lang="cs-CZ" sz="3600" dirty="0" err="1" smtClean="0">
                <a:solidFill>
                  <a:schemeClr val="bg1"/>
                </a:solidFill>
              </a:rPr>
              <a:t>useful</a:t>
            </a:r>
            <a:r>
              <a:rPr lang="cs-CZ" sz="3600" dirty="0" smtClean="0">
                <a:solidFill>
                  <a:schemeClr val="bg1"/>
                </a:solidFill>
              </a:rPr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24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/>
          <p:cNvSpPr txBox="1">
            <a:spLocks/>
          </p:cNvSpPr>
          <p:nvPr/>
        </p:nvSpPr>
        <p:spPr>
          <a:xfrm>
            <a:off x="1014525" y="2348880"/>
            <a:ext cx="8136904" cy="2929955"/>
          </a:xfrm>
          <a:prstGeom prst="rect">
            <a:avLst/>
          </a:prstGeom>
        </p:spPr>
        <p:txBody>
          <a:bodyPr vert="horz" lIns="91440" rIns="45720" rtlCol="0" anchor="ctr">
            <a:normAutofit fontScale="85000" lnSpcReduction="20000"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cs-CZ" dirty="0" smtClean="0">
                <a:solidFill>
                  <a:schemeClr val="accent1"/>
                </a:solidFill>
              </a:rPr>
              <a:t>In case </a:t>
            </a:r>
            <a:r>
              <a:rPr lang="cs-CZ" dirty="0" err="1" smtClean="0">
                <a:solidFill>
                  <a:schemeClr val="accent1"/>
                </a:solidFill>
              </a:rPr>
              <a:t>of</a:t>
            </a:r>
            <a:r>
              <a:rPr lang="cs-CZ" dirty="0" smtClean="0">
                <a:solidFill>
                  <a:schemeClr val="accent1"/>
                </a:solidFill>
              </a:rPr>
              <a:t> </a:t>
            </a:r>
            <a:r>
              <a:rPr lang="cs-CZ" dirty="0" err="1" smtClean="0">
                <a:solidFill>
                  <a:schemeClr val="accent1"/>
                </a:solidFill>
              </a:rPr>
              <a:t>questions</a:t>
            </a:r>
            <a:r>
              <a:rPr lang="cs-CZ" dirty="0" smtClean="0">
                <a:solidFill>
                  <a:schemeClr val="accent1"/>
                </a:solidFill>
              </a:rPr>
              <a:t>:</a:t>
            </a:r>
          </a:p>
          <a:p>
            <a:endParaRPr lang="cs-CZ" dirty="0" smtClean="0"/>
          </a:p>
          <a:p>
            <a:r>
              <a:rPr lang="cs-CZ" dirty="0" smtClean="0">
                <a:solidFill>
                  <a:schemeClr val="bg1"/>
                </a:solidFill>
              </a:rPr>
              <a:t>kolek@ksvi.mff.cuni.cz</a:t>
            </a:r>
            <a:endParaRPr lang="cs-CZ" dirty="0">
              <a:solidFill>
                <a:schemeClr val="bg1"/>
              </a:solidFill>
            </a:endParaRPr>
          </a:p>
          <a:p>
            <a:endParaRPr lang="cs-CZ" dirty="0" smtClean="0"/>
          </a:p>
          <a:p>
            <a:endParaRPr lang="cs-CZ" dirty="0" smtClean="0">
              <a:solidFill>
                <a:schemeClr val="bg1"/>
              </a:solidFill>
            </a:endParaRPr>
          </a:p>
          <a:p>
            <a:r>
              <a:rPr lang="cs-CZ" dirty="0" err="1" smtClean="0">
                <a:solidFill>
                  <a:schemeClr val="bg1"/>
                </a:solidFill>
              </a:rPr>
              <a:t>Stay</a:t>
            </a:r>
            <a:r>
              <a:rPr lang="cs-CZ" dirty="0" smtClean="0">
                <a:solidFill>
                  <a:schemeClr val="bg1"/>
                </a:solidFill>
              </a:rPr>
              <a:t> in </a:t>
            </a:r>
            <a:r>
              <a:rPr lang="cs-CZ" dirty="0" err="1" smtClean="0">
                <a:solidFill>
                  <a:schemeClr val="bg1"/>
                </a:solidFill>
              </a:rPr>
              <a:t>touch</a:t>
            </a:r>
            <a:r>
              <a:rPr lang="cs-CZ" dirty="0" smtClean="0">
                <a:solidFill>
                  <a:schemeClr val="bg1"/>
                </a:solidFill>
              </a:rPr>
              <a:t> on </a:t>
            </a:r>
            <a:r>
              <a:rPr lang="cs-CZ" dirty="0" err="1" smtClean="0">
                <a:solidFill>
                  <a:schemeClr val="bg1"/>
                </a:solidFill>
              </a:rPr>
              <a:t>Discord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39552" y="44624"/>
            <a:ext cx="4543425" cy="13922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2160" tIns="46080" rIns="92160" bIns="46080" anchor="ctr"/>
          <a:lstStyle/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Faculty of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athematics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and </a:t>
            </a:r>
            <a:r>
              <a:rPr lang="cs-CZ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GB" dirty="0" err="1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hysics</a:t>
            </a:r>
            <a:endParaRPr lang="en-GB" dirty="0">
              <a:solidFill>
                <a:srgbClr val="C0C0C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100000"/>
              </a:lnSpc>
              <a:buClr>
                <a:srgbClr val="CBCBCB"/>
              </a:buCl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Charles </a:t>
            </a:r>
            <a:r>
              <a:rPr lang="en-GB" dirty="0" smtClean="0">
                <a:solidFill>
                  <a:srgbClr val="C0C0C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University</a:t>
            </a:r>
          </a:p>
        </p:txBody>
      </p:sp>
    </p:spTree>
    <p:extLst>
      <p:ext uri="{BB962C8B-B14F-4D97-AF65-F5344CB8AC3E}">
        <p14:creationId xmlns:p14="http://schemas.microsoft.com/office/powerpoint/2010/main" val="310484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Loss</a:t>
            </a:r>
            <a:r>
              <a:rPr lang="cs-CZ" dirty="0" smtClean="0"/>
              <a:t> </a:t>
            </a:r>
            <a:r>
              <a:rPr lang="cs-CZ" dirty="0" err="1" smtClean="0"/>
              <a:t>Aversion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5" y="1558505"/>
            <a:ext cx="6048672" cy="2923525"/>
          </a:xfrm>
          <a:prstGeom prst="rect">
            <a:avLst/>
          </a:prstGeom>
        </p:spPr>
      </p:pic>
      <p:sp>
        <p:nvSpPr>
          <p:cNvPr id="3" name="Obdélník 2"/>
          <p:cNvSpPr/>
          <p:nvPr/>
        </p:nvSpPr>
        <p:spPr>
          <a:xfrm>
            <a:off x="323528" y="4509120"/>
            <a:ext cx="836327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>1. </a:t>
            </a:r>
            <a:r>
              <a:rPr lang="en-US" sz="2400" dirty="0" smtClean="0"/>
              <a:t>Getting </a:t>
            </a:r>
            <a:r>
              <a:rPr lang="en-US" sz="2400" dirty="0"/>
              <a:t>something m</a:t>
            </a:r>
            <a:r>
              <a:rPr lang="cs-CZ" sz="2400" dirty="0"/>
              <a:t>a</a:t>
            </a:r>
            <a:r>
              <a:rPr lang="en-US" sz="2400" dirty="0" err="1"/>
              <a:t>kes</a:t>
            </a:r>
            <a:r>
              <a:rPr lang="en-US" sz="2400" dirty="0"/>
              <a:t> you feel </a:t>
            </a:r>
            <a:r>
              <a:rPr lang="en-US" sz="2400" dirty="0" smtClean="0"/>
              <a:t>good</a:t>
            </a:r>
            <a:endParaRPr lang="cs-CZ" sz="24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  <a:p>
            <a:pPr marL="576072" indent="-457200">
              <a:buClr>
                <a:schemeClr val="accent1"/>
              </a:buClr>
              <a:buSzPct val="80000"/>
              <a:buAutoNum type="arabicPeriod"/>
            </a:pP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sp>
        <p:nvSpPr>
          <p:cNvPr id="7" name="Obdélník 6"/>
          <p:cNvSpPr/>
          <p:nvPr/>
        </p:nvSpPr>
        <p:spPr>
          <a:xfrm>
            <a:off x="323526" y="5214380"/>
            <a:ext cx="83549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>2</a:t>
            </a:r>
            <a:r>
              <a:rPr lang="cs-CZ" sz="2400" dirty="0"/>
              <a:t>. </a:t>
            </a:r>
            <a:r>
              <a:rPr lang="en-US" sz="2400" dirty="0"/>
              <a:t>Loosing something makes you feel </a:t>
            </a:r>
            <a:r>
              <a:rPr lang="en-US" sz="2400" dirty="0" smtClean="0"/>
              <a:t>bad</a:t>
            </a:r>
            <a:endParaRPr lang="en-US" sz="2400" dirty="0"/>
          </a:p>
        </p:txBody>
      </p:sp>
      <p:sp>
        <p:nvSpPr>
          <p:cNvPr id="8" name="Obdélník 7"/>
          <p:cNvSpPr/>
          <p:nvPr/>
        </p:nvSpPr>
        <p:spPr>
          <a:xfrm>
            <a:off x="323526" y="5917425"/>
            <a:ext cx="83715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>3</a:t>
            </a:r>
            <a:r>
              <a:rPr lang="cs-CZ" sz="2400" dirty="0"/>
              <a:t>. </a:t>
            </a:r>
            <a:r>
              <a:rPr lang="en-US" sz="2400" dirty="0"/>
              <a:t>Loosing something makes you feel worse than gaining the same thing makes you feel good.</a:t>
            </a:r>
          </a:p>
          <a:p>
            <a:pPr marL="576072" indent="-457200">
              <a:buClr>
                <a:schemeClr val="accent1"/>
              </a:buClr>
              <a:buSzPct val="80000"/>
              <a:buAutoNum type="arabicPeriod"/>
            </a:pP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7720802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Shared</a:t>
            </a:r>
            <a:r>
              <a:rPr lang="cs-CZ" dirty="0" smtClean="0"/>
              <a:t> </a:t>
            </a:r>
            <a:r>
              <a:rPr lang="cs-CZ" dirty="0" err="1" smtClean="0"/>
              <a:t>Document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827584" y="2238588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err="1" smtClean="0"/>
              <a:t>Let‘s</a:t>
            </a:r>
            <a:r>
              <a:rPr lang="cs-CZ" sz="3600" b="1" dirty="0" smtClean="0"/>
              <a:t> go to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g-doc</a:t>
            </a:r>
            <a:br>
              <a:rPr lang="cs-CZ" sz="3600" b="1" dirty="0" smtClean="0"/>
            </a:br>
            <a:r>
              <a:rPr lang="cs-CZ" sz="3600" b="1" dirty="0" smtClean="0"/>
              <a:t/>
            </a:r>
            <a:br>
              <a:rPr lang="cs-CZ" sz="3600" b="1" dirty="0" smtClean="0"/>
            </a:br>
            <a:r>
              <a:rPr lang="en-GB" sz="2800" u="sng" dirty="0">
                <a:hlinkClick r:id="rId3"/>
              </a:rPr>
              <a:t>https://</a:t>
            </a:r>
            <a:r>
              <a:rPr lang="en-GB" sz="2800" u="sng" dirty="0" smtClean="0">
                <a:hlinkClick r:id="rId3"/>
              </a:rPr>
              <a:t>docs.google.com/spreadsheets/d/1S224KOCIWKzA_WloW1wx3kx8IBXlc33VQ1ihAeZIDoY/edit?usp=sharing</a:t>
            </a: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3600" b="1" dirty="0" smtClean="0"/>
              <a:t>(Link in </a:t>
            </a:r>
            <a:r>
              <a:rPr lang="cs-CZ" sz="3600" b="1" dirty="0" err="1" smtClean="0"/>
              <a:t>the</a:t>
            </a:r>
            <a:r>
              <a:rPr lang="cs-CZ" sz="3600" b="1" dirty="0" smtClean="0"/>
              <a:t> </a:t>
            </a:r>
            <a:r>
              <a:rPr lang="cs-CZ" sz="3600" b="1" dirty="0" err="1" smtClean="0"/>
              <a:t>Discord</a:t>
            </a:r>
            <a:r>
              <a:rPr lang="cs-CZ" sz="3600" b="1" dirty="0" smtClean="0"/>
              <a:t>)</a:t>
            </a: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894499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Example</a:t>
            </a:r>
            <a:r>
              <a:rPr lang="cs-CZ" dirty="0" smtClean="0"/>
              <a:t> 1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2400" dirty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>OPTION A: 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2400" dirty="0" err="1" smtClean="0"/>
              <a:t>an</a:t>
            </a:r>
            <a:r>
              <a:rPr lang="cs-CZ" sz="2400" dirty="0" smtClean="0"/>
              <a:t> 80 % </a:t>
            </a:r>
            <a:r>
              <a:rPr lang="cs-CZ" sz="2400" dirty="0" err="1" smtClean="0"/>
              <a:t>chance</a:t>
            </a:r>
            <a:r>
              <a:rPr lang="cs-CZ" sz="2400" dirty="0" smtClean="0"/>
              <a:t> </a:t>
            </a:r>
            <a:r>
              <a:rPr lang="cs-CZ" sz="2400" dirty="0" err="1" smtClean="0"/>
              <a:t>of</a:t>
            </a:r>
            <a:r>
              <a:rPr lang="cs-CZ" sz="2400" dirty="0" smtClean="0"/>
              <a:t> </a:t>
            </a:r>
            <a:r>
              <a:rPr lang="cs-CZ" sz="2400" dirty="0" err="1" smtClean="0"/>
              <a:t>winning</a:t>
            </a:r>
            <a:r>
              <a:rPr lang="cs-CZ" sz="2400" dirty="0" smtClean="0"/>
              <a:t> 4,000 USD and a 20 % </a:t>
            </a:r>
            <a:r>
              <a:rPr lang="cs-CZ" sz="2400" dirty="0" err="1" smtClean="0"/>
              <a:t>chance</a:t>
            </a:r>
            <a:r>
              <a:rPr lang="cs-CZ" sz="2400" dirty="0" smtClean="0"/>
              <a:t> </a:t>
            </a:r>
            <a:r>
              <a:rPr lang="cs-CZ" sz="2400" dirty="0" err="1" smtClean="0"/>
              <a:t>of</a:t>
            </a:r>
            <a:r>
              <a:rPr lang="cs-CZ" sz="2400" dirty="0" smtClean="0"/>
              <a:t> </a:t>
            </a:r>
            <a:r>
              <a:rPr lang="cs-CZ" sz="2400" dirty="0" err="1" smtClean="0"/>
              <a:t>winning</a:t>
            </a:r>
            <a:r>
              <a:rPr lang="cs-CZ" sz="2400" dirty="0" smtClean="0"/>
              <a:t> </a:t>
            </a:r>
            <a:r>
              <a:rPr lang="cs-CZ" sz="2400" dirty="0" err="1" smtClean="0"/>
              <a:t>nothing</a:t>
            </a: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>OPTION B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2400" dirty="0" err="1" smtClean="0"/>
              <a:t>An</a:t>
            </a:r>
            <a:r>
              <a:rPr lang="cs-CZ" sz="2400" dirty="0" smtClean="0"/>
              <a:t> 100 </a:t>
            </a:r>
            <a:r>
              <a:rPr lang="cs-CZ" sz="2400" dirty="0" err="1" smtClean="0"/>
              <a:t>percent</a:t>
            </a:r>
            <a:r>
              <a:rPr lang="cs-CZ" sz="2400" dirty="0" smtClean="0"/>
              <a:t> </a:t>
            </a:r>
            <a:r>
              <a:rPr lang="cs-CZ" sz="2400" dirty="0" err="1" smtClean="0"/>
              <a:t>chance</a:t>
            </a:r>
            <a:r>
              <a:rPr lang="cs-CZ" sz="2400" dirty="0" smtClean="0"/>
              <a:t> </a:t>
            </a:r>
            <a:r>
              <a:rPr lang="cs-CZ" sz="2400" dirty="0" err="1" smtClean="0"/>
              <a:t>of</a:t>
            </a:r>
            <a:r>
              <a:rPr lang="cs-CZ" sz="2400" dirty="0" smtClean="0"/>
              <a:t> </a:t>
            </a:r>
            <a:r>
              <a:rPr lang="cs-CZ" sz="2400" dirty="0" err="1" smtClean="0"/>
              <a:t>winning</a:t>
            </a:r>
            <a:r>
              <a:rPr lang="cs-CZ" sz="2400" dirty="0" smtClean="0"/>
              <a:t> 3,000 USD</a:t>
            </a:r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14033832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Example</a:t>
            </a:r>
            <a:r>
              <a:rPr lang="cs-CZ" dirty="0" smtClean="0"/>
              <a:t> 2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457200" y="2598109"/>
            <a:ext cx="836327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sz="2400" dirty="0"/>
              <a:t>OPTION</a:t>
            </a:r>
            <a:r>
              <a:rPr lang="cs-CZ" sz="2400" dirty="0" smtClean="0"/>
              <a:t> C:</a:t>
            </a:r>
            <a:endParaRPr lang="cs-CZ" sz="2400" dirty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400" dirty="0"/>
              <a:t>An 80 percent chance of losing $4,000 and a 20 percent chance of losing nothing</a:t>
            </a:r>
            <a:r>
              <a:rPr lang="en-US" sz="2400" dirty="0" smtClean="0"/>
              <a:t>.</a:t>
            </a:r>
            <a:endParaRPr lang="cs-CZ" sz="2400" dirty="0" smtClean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>OPTION D</a:t>
            </a:r>
          </a:p>
          <a:p>
            <a:pPr marL="461772" indent="-342900"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cs-CZ" sz="2400" dirty="0" smtClean="0"/>
              <a:t> </a:t>
            </a:r>
            <a:r>
              <a:rPr lang="cs-CZ" sz="2400" dirty="0" err="1" smtClean="0"/>
              <a:t>An</a:t>
            </a:r>
            <a:r>
              <a:rPr lang="cs-CZ" sz="2400" dirty="0" smtClean="0"/>
              <a:t> 100 </a:t>
            </a:r>
            <a:r>
              <a:rPr lang="cs-CZ" sz="2400" dirty="0" err="1" smtClean="0"/>
              <a:t>percent</a:t>
            </a:r>
            <a:r>
              <a:rPr lang="cs-CZ" sz="2400" dirty="0" smtClean="0"/>
              <a:t> </a:t>
            </a:r>
            <a:r>
              <a:rPr lang="cs-CZ" sz="2400" dirty="0" err="1" smtClean="0"/>
              <a:t>chance</a:t>
            </a:r>
            <a:r>
              <a:rPr lang="cs-CZ" sz="2400" dirty="0" smtClean="0"/>
              <a:t> </a:t>
            </a:r>
            <a:r>
              <a:rPr lang="cs-CZ" sz="2400" dirty="0" err="1" smtClean="0"/>
              <a:t>of</a:t>
            </a:r>
            <a:r>
              <a:rPr lang="cs-CZ" sz="2400" dirty="0" smtClean="0"/>
              <a:t> </a:t>
            </a:r>
            <a:r>
              <a:rPr lang="cs-CZ" sz="2400" dirty="0" err="1" smtClean="0"/>
              <a:t>losing</a:t>
            </a:r>
            <a:r>
              <a:rPr lang="cs-CZ" sz="2400" dirty="0" smtClean="0"/>
              <a:t>  3,000 USD</a:t>
            </a:r>
            <a:endParaRPr lang="cs-CZ" sz="2400" dirty="0"/>
          </a:p>
          <a:p>
            <a:pPr marL="576072" indent="-457200">
              <a:buClr>
                <a:schemeClr val="accent1"/>
              </a:buClr>
              <a:buSzPct val="80000"/>
              <a:buAutoNum type="arabicPeriod"/>
            </a:pP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335938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Takeaway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3" name="Obdélník 2"/>
          <p:cNvSpPr/>
          <p:nvPr/>
        </p:nvSpPr>
        <p:spPr>
          <a:xfrm>
            <a:off x="331855" y="2251234"/>
            <a:ext cx="836327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en-US" sz="2800" dirty="0"/>
              <a:t>The prospect of losing something weighs more heavily in our decision-making than the prospect of gaining something.</a:t>
            </a:r>
            <a:endParaRPr lang="cs-CZ" sz="2800" dirty="0"/>
          </a:p>
          <a:p>
            <a:pPr marL="576072" indent="-457200">
              <a:buClr>
                <a:schemeClr val="accent1"/>
              </a:buClr>
              <a:buSzPct val="80000"/>
              <a:buAutoNum type="arabicPeriod"/>
            </a:pP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  <p:sp>
        <p:nvSpPr>
          <p:cNvPr id="7" name="Obdélník 6"/>
          <p:cNvSpPr/>
          <p:nvPr/>
        </p:nvSpPr>
        <p:spPr>
          <a:xfrm>
            <a:off x="348507" y="5502297"/>
            <a:ext cx="83549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cs-CZ" sz="2800" dirty="0" err="1" smtClean="0"/>
              <a:t>Loss</a:t>
            </a:r>
            <a:r>
              <a:rPr lang="cs-CZ" sz="2800" dirty="0" smtClean="0"/>
              <a:t> </a:t>
            </a:r>
            <a:r>
              <a:rPr lang="cs-CZ" sz="2800" dirty="0" err="1" smtClean="0"/>
              <a:t>Aversion</a:t>
            </a:r>
            <a:r>
              <a:rPr lang="cs-CZ" sz="2800" dirty="0" smtClean="0"/>
              <a:t> </a:t>
            </a:r>
            <a:r>
              <a:rPr lang="cs-CZ" sz="2800" dirty="0" err="1" smtClean="0"/>
              <a:t>is</a:t>
            </a:r>
            <a:r>
              <a:rPr lang="cs-CZ" sz="2800" dirty="0" smtClean="0"/>
              <a:t> a </a:t>
            </a:r>
            <a:r>
              <a:rPr lang="cs-CZ" sz="2800" dirty="0" err="1" smtClean="0"/>
              <a:t>key</a:t>
            </a:r>
            <a:r>
              <a:rPr lang="cs-CZ" sz="2800" dirty="0" smtClean="0"/>
              <a:t> part </a:t>
            </a:r>
            <a:r>
              <a:rPr lang="cs-CZ" sz="2800" dirty="0" err="1" smtClean="0"/>
              <a:t>of</a:t>
            </a:r>
            <a:r>
              <a:rPr lang="cs-CZ" sz="2800" dirty="0" smtClean="0"/>
              <a:t> </a:t>
            </a:r>
            <a:r>
              <a:rPr lang="cs-CZ" sz="2800" dirty="0" err="1" smtClean="0"/>
              <a:t>the</a:t>
            </a:r>
            <a:r>
              <a:rPr lang="cs-CZ" sz="2800" dirty="0" smtClean="0"/>
              <a:t> psychology </a:t>
            </a:r>
            <a:r>
              <a:rPr lang="cs-CZ" sz="2800" dirty="0" err="1" smtClean="0"/>
              <a:t>of</a:t>
            </a:r>
            <a:r>
              <a:rPr lang="cs-CZ" sz="2800" dirty="0" smtClean="0"/>
              <a:t> </a:t>
            </a:r>
            <a:r>
              <a:rPr lang="cs-CZ" sz="2800" dirty="0" err="1" smtClean="0"/>
              <a:t>games</a:t>
            </a:r>
            <a:endParaRPr lang="en-US" sz="2800" dirty="0"/>
          </a:p>
        </p:txBody>
      </p:sp>
      <p:sp>
        <p:nvSpPr>
          <p:cNvPr id="8" name="Obdélník 7"/>
          <p:cNvSpPr/>
          <p:nvPr/>
        </p:nvSpPr>
        <p:spPr>
          <a:xfrm>
            <a:off x="331855" y="3793312"/>
            <a:ext cx="83715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r>
              <a:rPr lang="en-US" sz="2800" dirty="0"/>
              <a:t>People prefer a sure gain over a gamble for a larger gain, but they will gamble to avoid a sure loss.</a:t>
            </a:r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18358050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Example</a:t>
            </a:r>
            <a:r>
              <a:rPr lang="cs-CZ" dirty="0" smtClean="0"/>
              <a:t> 3 and 4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323530" y="1556792"/>
            <a:ext cx="8363270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24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OPTION A: 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800" dirty="0"/>
              <a:t>A </a:t>
            </a:r>
            <a:r>
              <a:rPr lang="cs-CZ" sz="2800" dirty="0" smtClean="0"/>
              <a:t>0.2 </a:t>
            </a:r>
            <a:r>
              <a:rPr lang="cs-CZ" sz="2800" dirty="0" err="1" smtClean="0"/>
              <a:t>percent</a:t>
            </a:r>
            <a:r>
              <a:rPr lang="en-US" sz="2800" dirty="0" smtClean="0"/>
              <a:t> </a:t>
            </a:r>
            <a:r>
              <a:rPr lang="en-US" sz="2800" dirty="0"/>
              <a:t>chance to win $3,000</a:t>
            </a:r>
            <a:r>
              <a:rPr lang="en-US" sz="2800" dirty="0" smtClean="0"/>
              <a:t>.</a:t>
            </a:r>
            <a:endParaRPr lang="cs-CZ" sz="2800" dirty="0" smtClean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OPTION B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800" dirty="0"/>
              <a:t>A </a:t>
            </a:r>
            <a:r>
              <a:rPr lang="cs-CZ" sz="2800" dirty="0" smtClean="0"/>
              <a:t>0.1</a:t>
            </a:r>
            <a:r>
              <a:rPr lang="en-US" sz="2800" dirty="0" smtClean="0"/>
              <a:t> </a:t>
            </a:r>
            <a:r>
              <a:rPr lang="cs-CZ" sz="2800" dirty="0" err="1" smtClean="0"/>
              <a:t>percent</a:t>
            </a:r>
            <a:r>
              <a:rPr lang="en-US" sz="2800" dirty="0" smtClean="0"/>
              <a:t> </a:t>
            </a:r>
            <a:r>
              <a:rPr lang="en-US" sz="2800" dirty="0"/>
              <a:t>chance to win $6,000</a:t>
            </a:r>
            <a:r>
              <a:rPr lang="en-US" sz="2800" dirty="0" smtClean="0"/>
              <a:t>.</a:t>
            </a:r>
            <a:endParaRPr lang="cs-CZ" sz="2800" dirty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b="1" dirty="0" smtClean="0"/>
              <a:t>--------------------------------------------------------------------</a:t>
            </a:r>
            <a:endParaRPr lang="cs-CZ" sz="2800" dirty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/>
              <a:t>OPTION </a:t>
            </a:r>
            <a:r>
              <a:rPr lang="cs-CZ" sz="2800" dirty="0" smtClean="0"/>
              <a:t>C: </a:t>
            </a:r>
            <a:endParaRPr lang="cs-CZ" sz="2800" dirty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800" dirty="0"/>
              <a:t>A </a:t>
            </a:r>
            <a:r>
              <a:rPr lang="cs-CZ" sz="2800" dirty="0" smtClean="0"/>
              <a:t>0.2 </a:t>
            </a:r>
            <a:r>
              <a:rPr lang="cs-CZ" sz="2800" dirty="0" err="1" smtClean="0"/>
              <a:t>percent</a:t>
            </a:r>
            <a:r>
              <a:rPr lang="en-US" sz="2800" dirty="0" smtClean="0"/>
              <a:t> </a:t>
            </a:r>
            <a:r>
              <a:rPr lang="en-US" sz="2800" dirty="0"/>
              <a:t>chance to </a:t>
            </a:r>
            <a:r>
              <a:rPr lang="cs-CZ" sz="2800" dirty="0" smtClean="0"/>
              <a:t>lose</a:t>
            </a:r>
            <a:r>
              <a:rPr lang="en-US" sz="2800" dirty="0" smtClean="0"/>
              <a:t> </a:t>
            </a:r>
            <a:r>
              <a:rPr lang="en-US" sz="2800" dirty="0"/>
              <a:t>$3,000.</a:t>
            </a:r>
            <a:endParaRPr lang="cs-CZ" sz="2800" dirty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800" dirty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/>
              <a:t>OPTION </a:t>
            </a:r>
            <a:r>
              <a:rPr lang="cs-CZ" sz="2800" dirty="0" smtClean="0"/>
              <a:t>D</a:t>
            </a:r>
            <a:endParaRPr lang="cs-CZ" sz="2800" dirty="0"/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800" dirty="0"/>
              <a:t>A </a:t>
            </a:r>
            <a:r>
              <a:rPr lang="cs-CZ" sz="2800" dirty="0" smtClean="0"/>
              <a:t>0.1</a:t>
            </a:r>
            <a:r>
              <a:rPr lang="en-US" sz="2800" dirty="0" smtClean="0"/>
              <a:t> </a:t>
            </a:r>
            <a:r>
              <a:rPr lang="cs-CZ" sz="2800" dirty="0" err="1" smtClean="0"/>
              <a:t>percent</a:t>
            </a:r>
            <a:r>
              <a:rPr lang="en-US" sz="2800" dirty="0" smtClean="0"/>
              <a:t> </a:t>
            </a:r>
            <a:r>
              <a:rPr lang="en-US" sz="2800" dirty="0"/>
              <a:t>chance to </a:t>
            </a:r>
            <a:r>
              <a:rPr lang="cs-CZ" sz="2800" dirty="0" smtClean="0"/>
              <a:t>lose</a:t>
            </a:r>
            <a:r>
              <a:rPr lang="en-US" sz="2800" dirty="0" smtClean="0"/>
              <a:t> </a:t>
            </a:r>
            <a:r>
              <a:rPr lang="en-US" sz="2800" dirty="0"/>
              <a:t>$6,000</a:t>
            </a:r>
            <a:endParaRPr lang="cs-CZ" sz="2800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36890230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normAutofit/>
          </a:bodyPr>
          <a:lstStyle/>
          <a:p>
            <a:r>
              <a:rPr lang="cs-CZ" dirty="0" err="1" smtClean="0"/>
              <a:t>Example</a:t>
            </a:r>
            <a:r>
              <a:rPr lang="cs-CZ" dirty="0" smtClean="0"/>
              <a:t> 1</a:t>
            </a:r>
            <a:endParaRPr lang="cs-CZ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Zástupný symbol pro obsah 2"/>
          <p:cNvSpPr txBox="1">
            <a:spLocks/>
          </p:cNvSpPr>
          <p:nvPr/>
        </p:nvSpPr>
        <p:spPr>
          <a:xfrm>
            <a:off x="683568" y="2564904"/>
            <a:ext cx="8229600" cy="460851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  <a:p>
            <a:pPr marL="633222" lvl="0" indent="-514350">
              <a:buClr>
                <a:schemeClr val="accent1"/>
              </a:buClr>
              <a:buSzPct val="80000"/>
              <a:buFont typeface="+mj-lt"/>
              <a:buAutoNum type="arabicPeriod"/>
              <a:defRPr/>
            </a:pPr>
            <a:endParaRPr lang="en-US" sz="3200" dirty="0" smtClean="0"/>
          </a:p>
        </p:txBody>
      </p:sp>
      <p:sp>
        <p:nvSpPr>
          <p:cNvPr id="10" name="Zástupný symbol pro obsah 2"/>
          <p:cNvSpPr txBox="1">
            <a:spLocks/>
          </p:cNvSpPr>
          <p:nvPr/>
        </p:nvSpPr>
        <p:spPr>
          <a:xfrm>
            <a:off x="457200" y="1916832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kumimoji="0" lang="en-US" sz="3600" b="1" i="0" u="none" strike="noStrike" kern="1200" cap="none" spc="0" normalizeH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36661" y="1916832"/>
            <a:ext cx="8363270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">
              <a:buClr>
                <a:schemeClr val="accent1"/>
              </a:buClr>
              <a:buSzPct val="80000"/>
            </a:pPr>
            <a:endParaRPr lang="cs-CZ" sz="2400" dirty="0"/>
          </a:p>
          <a:p>
            <a:pPr marL="118872">
              <a:buClr>
                <a:schemeClr val="accent1"/>
              </a:buClr>
              <a:buSzPct val="80000"/>
            </a:pP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OPTION A: 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2800" dirty="0" err="1" smtClean="0"/>
              <a:t>an</a:t>
            </a:r>
            <a:r>
              <a:rPr lang="cs-CZ" sz="2800" dirty="0" smtClean="0"/>
              <a:t> 80 % </a:t>
            </a:r>
            <a:r>
              <a:rPr lang="cs-CZ" sz="2800" dirty="0" err="1" smtClean="0"/>
              <a:t>chance</a:t>
            </a:r>
            <a:r>
              <a:rPr lang="cs-CZ" sz="2800" dirty="0" smtClean="0"/>
              <a:t> </a:t>
            </a:r>
            <a:r>
              <a:rPr lang="cs-CZ" sz="2800" dirty="0" err="1" smtClean="0"/>
              <a:t>of</a:t>
            </a:r>
            <a:r>
              <a:rPr lang="cs-CZ" sz="2800" dirty="0" smtClean="0"/>
              <a:t> </a:t>
            </a:r>
            <a:r>
              <a:rPr lang="cs-CZ" sz="2800" dirty="0" err="1" smtClean="0"/>
              <a:t>winning</a:t>
            </a:r>
            <a:r>
              <a:rPr lang="cs-CZ" sz="2800" dirty="0" smtClean="0"/>
              <a:t> 4,000 USD and a 20 % </a:t>
            </a:r>
            <a:r>
              <a:rPr lang="cs-CZ" sz="2800" dirty="0" err="1" smtClean="0"/>
              <a:t>chance</a:t>
            </a:r>
            <a:r>
              <a:rPr lang="cs-CZ" sz="2800" dirty="0" smtClean="0"/>
              <a:t> </a:t>
            </a:r>
            <a:r>
              <a:rPr lang="cs-CZ" sz="2800" dirty="0" err="1" smtClean="0"/>
              <a:t>of</a:t>
            </a:r>
            <a:r>
              <a:rPr lang="cs-CZ" sz="2800" dirty="0" smtClean="0"/>
              <a:t> </a:t>
            </a:r>
            <a:r>
              <a:rPr lang="cs-CZ" sz="2800" dirty="0" err="1" smtClean="0"/>
              <a:t>winning</a:t>
            </a:r>
            <a:r>
              <a:rPr lang="cs-CZ" sz="2800" dirty="0" smtClean="0"/>
              <a:t> </a:t>
            </a:r>
            <a:r>
              <a:rPr lang="cs-CZ" sz="2800" dirty="0" err="1" smtClean="0"/>
              <a:t>nothing</a:t>
            </a: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endParaRPr lang="cs-CZ" sz="2800" dirty="0" smtClean="0"/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800" dirty="0" smtClean="0"/>
              <a:t>OPTION B</a:t>
            </a:r>
          </a:p>
          <a:p>
            <a:pPr marL="461772" indent="-3429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cs-CZ" sz="2800" dirty="0" err="1" smtClean="0"/>
              <a:t>An</a:t>
            </a:r>
            <a:r>
              <a:rPr lang="cs-CZ" sz="2800" dirty="0" smtClean="0"/>
              <a:t> 100 </a:t>
            </a:r>
            <a:r>
              <a:rPr lang="cs-CZ" sz="2800" dirty="0" err="1" smtClean="0"/>
              <a:t>percent</a:t>
            </a:r>
            <a:r>
              <a:rPr lang="cs-CZ" sz="2800" dirty="0" smtClean="0"/>
              <a:t> </a:t>
            </a:r>
            <a:r>
              <a:rPr lang="cs-CZ" sz="2800" dirty="0" err="1" smtClean="0"/>
              <a:t>chance</a:t>
            </a:r>
            <a:r>
              <a:rPr lang="cs-CZ" sz="2800" dirty="0" smtClean="0"/>
              <a:t> </a:t>
            </a:r>
            <a:r>
              <a:rPr lang="cs-CZ" sz="2800" dirty="0" err="1" smtClean="0"/>
              <a:t>of</a:t>
            </a:r>
            <a:r>
              <a:rPr lang="cs-CZ" sz="2800" dirty="0" smtClean="0"/>
              <a:t> </a:t>
            </a:r>
            <a:r>
              <a:rPr lang="cs-CZ" sz="2800" dirty="0" err="1" smtClean="0"/>
              <a:t>winning</a:t>
            </a:r>
            <a:r>
              <a:rPr lang="cs-CZ" sz="2800" dirty="0" smtClean="0"/>
              <a:t> 3,000 USD</a:t>
            </a:r>
          </a:p>
          <a:p>
            <a:pPr marL="118872">
              <a:buClr>
                <a:schemeClr val="accent1"/>
              </a:buClr>
              <a:buSzPct val="80000"/>
            </a:pPr>
            <a:r>
              <a:rPr lang="cs-CZ" sz="2400" dirty="0" smtClean="0"/>
              <a:t/>
            </a:r>
            <a:br>
              <a:rPr lang="cs-CZ" sz="2400" dirty="0" smtClean="0"/>
            </a:br>
            <a:endParaRPr lang="en-US" sz="2400" dirty="0"/>
          </a:p>
          <a:p>
            <a:pPr marL="576072" indent="-45720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25244770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iv sady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18854</TotalTime>
  <Words>759</Words>
  <Application>Microsoft Office PowerPoint</Application>
  <PresentationFormat>Předvádění na obrazovce (4:3)</PresentationFormat>
  <Paragraphs>239</Paragraphs>
  <Slides>28</Slides>
  <Notes>28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28</vt:i4>
      </vt:variant>
    </vt:vector>
  </HeadingPairs>
  <TitlesOfParts>
    <vt:vector size="36" baseType="lpstr">
      <vt:lpstr>Arial</vt:lpstr>
      <vt:lpstr>Calibri</vt:lpstr>
      <vt:lpstr>Corbel</vt:lpstr>
      <vt:lpstr>Roboto Medium</vt:lpstr>
      <vt:lpstr>Wingdings</vt:lpstr>
      <vt:lpstr>Wingdings 2</vt:lpstr>
      <vt:lpstr>Wingdings 3</vt:lpstr>
      <vt:lpstr>Module</vt:lpstr>
      <vt:lpstr>Prezentace aplikace PowerPoint</vt:lpstr>
      <vt:lpstr>Loss Aversion</vt:lpstr>
      <vt:lpstr>Loss Aversion</vt:lpstr>
      <vt:lpstr>Shared Document</vt:lpstr>
      <vt:lpstr>Example 1</vt:lpstr>
      <vt:lpstr>Example 2</vt:lpstr>
      <vt:lpstr>Takeaway</vt:lpstr>
      <vt:lpstr>Example 3 and 4</vt:lpstr>
      <vt:lpstr>Example 1</vt:lpstr>
      <vt:lpstr>Example 5</vt:lpstr>
      <vt:lpstr>Takeaway</vt:lpstr>
      <vt:lpstr>Application to games</vt:lpstr>
      <vt:lpstr>Casino Games</vt:lpstr>
      <vt:lpstr>Mushroom Wars 2</vt:lpstr>
      <vt:lpstr>Mushroom Wars 2</vt:lpstr>
      <vt:lpstr>Prezentace aplikace PowerPoint</vt:lpstr>
      <vt:lpstr>Endowment Effect</vt:lpstr>
      <vt:lpstr>Permadeath</vt:lpstr>
      <vt:lpstr>Framing</vt:lpstr>
      <vt:lpstr>Framing</vt:lpstr>
      <vt:lpstr>Framing</vt:lpstr>
      <vt:lpstr>Framing</vt:lpstr>
      <vt:lpstr>Utility theory</vt:lpstr>
      <vt:lpstr>Endowed Progress</vt:lpstr>
      <vt:lpstr>Endowed Progress</vt:lpstr>
      <vt:lpstr>Regret and competence</vt:lpstr>
      <vt:lpstr>Summary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Pogamut 3</dc:title>
  <dc:creator>Jimmy</dc:creator>
  <cp:lastModifiedBy>k</cp:lastModifiedBy>
  <cp:revision>548</cp:revision>
  <dcterms:created xsi:type="dcterms:W3CDTF">2010-03-09T16:35:26Z</dcterms:created>
  <dcterms:modified xsi:type="dcterms:W3CDTF">2022-01-31T23:35:00Z</dcterms:modified>
</cp:coreProperties>
</file>